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98" r:id="rId2"/>
    <p:sldId id="257" r:id="rId3"/>
    <p:sldId id="312" r:id="rId4"/>
    <p:sldId id="287" r:id="rId5"/>
    <p:sldId id="313" r:id="rId6"/>
    <p:sldId id="301" r:id="rId7"/>
    <p:sldId id="258" r:id="rId8"/>
    <p:sldId id="275" r:id="rId9"/>
    <p:sldId id="311" r:id="rId10"/>
    <p:sldId id="297" r:id="rId11"/>
    <p:sldId id="308" r:id="rId12"/>
    <p:sldId id="305" r:id="rId13"/>
    <p:sldId id="274" r:id="rId14"/>
    <p:sldId id="296" r:id="rId15"/>
    <p:sldId id="279" r:id="rId16"/>
    <p:sldId id="260" r:id="rId17"/>
    <p:sldId id="261" r:id="rId18"/>
    <p:sldId id="262" r:id="rId19"/>
    <p:sldId id="263" r:id="rId20"/>
    <p:sldId id="285" r:id="rId21"/>
    <p:sldId id="264" r:id="rId22"/>
    <p:sldId id="265" r:id="rId23"/>
    <p:sldId id="286" r:id="rId24"/>
    <p:sldId id="306" r:id="rId25"/>
    <p:sldId id="302" r:id="rId26"/>
    <p:sldId id="303" r:id="rId27"/>
    <p:sldId id="267" r:id="rId28"/>
    <p:sldId id="284" r:id="rId29"/>
    <p:sldId id="282" r:id="rId30"/>
    <p:sldId id="283" r:id="rId31"/>
    <p:sldId id="288" r:id="rId32"/>
    <p:sldId id="307" r:id="rId33"/>
    <p:sldId id="304" r:id="rId34"/>
    <p:sldId id="291" r:id="rId35"/>
    <p:sldId id="292" r:id="rId36"/>
    <p:sldId id="317" r:id="rId37"/>
    <p:sldId id="314" r:id="rId38"/>
    <p:sldId id="309" r:id="rId39"/>
    <p:sldId id="318" r:id="rId40"/>
    <p:sldId id="276" r:id="rId41"/>
    <p:sldId id="278" r:id="rId42"/>
    <p:sldId id="30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aselli" initials="EMM" lastIdx="10" clrIdx="0"/>
  <p:cmAuthor id="1" name="Institute" initials="I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86935" autoAdjust="0"/>
  </p:normalViewPr>
  <p:slideViewPr>
    <p:cSldViewPr>
      <p:cViewPr>
        <p:scale>
          <a:sx n="66" d="100"/>
          <a:sy n="66" d="100"/>
        </p:scale>
        <p:origin x="-1320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21T09:51:17.501" idx="3">
    <p:pos x="-1298" y="4518"/>
    <p:text>According to the notes you need to find a source for this? -DA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373E72-8D00-45C2-9D58-1D3FE04F25D7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224D77-782A-4E90-AEF4-3A4C748C7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55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6F8E29-4E50-46C8-B068-9DED316EF0BA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3D0311-1C5D-45D8-8C57-3CD6891E9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97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90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35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5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 Violence: Legal, Medical, and Social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6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Victims Stay: IFVS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65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CDC: IPV</a:t>
            </a:r>
          </a:p>
          <a:p>
            <a:pPr defTabSz="931774">
              <a:defRPr/>
            </a:pPr>
            <a:r>
              <a:rPr lang="en-US" dirty="0"/>
              <a:t>Center for Relationship Abuse Awareness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22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CDC: IPV</a:t>
            </a:r>
          </a:p>
          <a:p>
            <a:pPr defTabSz="931774">
              <a:defRPr/>
            </a:pPr>
            <a:r>
              <a:rPr lang="en-US" dirty="0"/>
              <a:t>Center for Relationship Abuse Awareness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8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CDC: IPV</a:t>
            </a:r>
          </a:p>
          <a:p>
            <a:pPr defTabSz="931774">
              <a:defRPr/>
            </a:pPr>
            <a:r>
              <a:rPr lang="en-US" dirty="0"/>
              <a:t>Center for Relationship Abuse Awareness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04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 Violence Across the Lifespan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52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Victims Stay: IFVS Training</a:t>
            </a:r>
          </a:p>
          <a:p>
            <a:pPr defTabSz="931774">
              <a:defRPr/>
            </a:pPr>
            <a:r>
              <a:rPr lang="en-US" dirty="0"/>
              <a:t>Center for Relationship Abuse Awareness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4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 Violence Across the Lifespan</a:t>
            </a:r>
          </a:p>
          <a:p>
            <a:pPr defTabSz="931774">
              <a:defRPr/>
            </a:pPr>
            <a:r>
              <a:rPr lang="en-US" dirty="0"/>
              <a:t>Center for Relationship Abuse Awareness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8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Futures Without</a:t>
            </a:r>
            <a:r>
              <a:rPr lang="en-US" baseline="0" dirty="0" smtClean="0"/>
              <a:t> Violence</a:t>
            </a:r>
          </a:p>
          <a:p>
            <a:r>
              <a:rPr lang="en-US" baseline="0" dirty="0" smtClean="0"/>
              <a:t>CDC: IPV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37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 Violence Across the Lifespan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68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IFVS Perpetrator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7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Duluth: http://www.theduluthmodel.org/training/wheels.html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6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CDC: NISVS 2010</a:t>
            </a:r>
            <a:r>
              <a:rPr lang="en-US" baseline="0" dirty="0" smtClean="0"/>
              <a:t> Summary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93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Victims Stay: IFVS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63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Victims Stay: IFVS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Victims Stay: IFVS</a:t>
            </a:r>
            <a:r>
              <a:rPr lang="en-US" baseline="0" dirty="0" smtClean="0"/>
              <a:t>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22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http://stoprelationshipabuse.org/educated/avoiding-victim-blaming/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65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7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 Violence Across the Lifespan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47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Futures Without</a:t>
            </a:r>
            <a:r>
              <a:rPr lang="en-US" baseline="0" dirty="0" smtClean="0"/>
              <a:t> Violence</a:t>
            </a:r>
          </a:p>
          <a:p>
            <a:r>
              <a:rPr lang="en-US" baseline="0" dirty="0" smtClean="0"/>
              <a:t>CDC: IPV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379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 Violence Across the Lifespan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47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90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 Violence Across</a:t>
            </a:r>
            <a:r>
              <a:rPr lang="en-US" baseline="0" dirty="0" smtClean="0"/>
              <a:t> the Lifespan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44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CDC: NISVS 2010</a:t>
            </a:r>
            <a:r>
              <a:rPr lang="en-US" baseline="0" dirty="0" smtClean="0"/>
              <a:t> Summary Report (in white)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CDC: NISVS 2010</a:t>
            </a:r>
            <a:r>
              <a:rPr lang="en-US" baseline="0" dirty="0" smtClean="0"/>
              <a:t> Summary Report (in white)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7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http://www.acadv.org/children.html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(American Psychological Association, Violence and the Family: Report of the APA Presidential Task Force on Violence and the Family,1996)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(J.L.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Edleson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"The overlap between child maltreatment and woman battering." Violence Against Women, February, 1999.)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Stark and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Flitcraft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"Women at Risk: A Feminist Perspective on Child Abuse," International Journal of Health Services, 1988)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51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FOR RESILIENCY! Find</a:t>
            </a:r>
            <a:r>
              <a:rPr lang="en-US" baseline="0" dirty="0" smtClean="0"/>
              <a:t> this.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http://www.acadv.org/children.html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(American Psychological Association, Violence and the Family: Report of the APA Presidential Task Force on Violence and the Family,1996)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(J.L.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Edleson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"The overlap between child maltreatment and woman battering." Violence Against Women, February, 1999.)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Stark and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Flitcraft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"Women at Risk: A Feminist Perspective on Child Abuse," International Journal of Health Services, 1988)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D0311-1C5D-45D8-8C57-3CD6891E93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5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F5C4-DA56-411E-AA95-07574C6C5D81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5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7061-BB2A-4414-8350-0B7F5F9887FD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6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A7C2-3A30-4263-8161-18B0C5E804E5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7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9068-5831-43AB-BF48-9427B2CB19C1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A09F-B835-4AF7-9300-C18847A7C171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4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C756-AF86-4D68-AAD1-48795534D65E}" type="datetime1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6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5C53-787A-42F9-ABEF-503EDD6D6622}" type="datetime1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2A68-DED9-4F64-B766-7C717DEF6655}" type="datetime1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3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0A9C-944A-41C9-B418-E5693EC974F4}" type="datetime1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1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1E24-3887-4AE7-B309-255953E81AE4}" type="datetime1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4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D8C6-E12C-4F55-B6CF-82066DCE16DD}" type="datetime1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8B8E-99FE-4DE7-B62E-D044B0BFA848}" type="datetime1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A0F07-85A4-4935-8710-0CE9DDA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3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violenceprevention/pdf/ipv_factsheet2012-a.pdf" TargetMode="External"/><Relationship Id="rId2" Type="http://schemas.openxmlformats.org/officeDocument/2006/relationships/hyperlink" Target="http://www.cdc.gov/violenceprevention/intimatepartnerviolence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oprelationshipabuse.org/educated/types-of-abuse/sexual-abuse/" TargetMode="External"/><Relationship Id="rId4" Type="http://schemas.openxmlformats.org/officeDocument/2006/relationships/hyperlink" Target="http://www.cdc.gov/violenceprevention/pdf/nisvs_executive_summary-a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752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Introduction to Domestic Violence: </a:t>
            </a:r>
            <a:b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One Hour Training </a:t>
            </a:r>
            <a:b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for Medical Professionals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41895"/>
            <a:ext cx="9144000" cy="111610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44" y="4724400"/>
            <a:ext cx="69342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National Prevention Toolkit on Domestic Violence for Medical Professionals</a:t>
            </a:r>
            <a:endParaRPr 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nationaltoolkit.csw.fsu.edu/wp-content/themes/fsu-toolkit/images/sponsors/verizon-2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5842747"/>
            <a:ext cx="5086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ationaltoolkit.csw.fsu.edu/wp-content/themes/fsu-toolkit/images/home-mid-fsu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>
                  <a:alpha val="30196"/>
                </a:srgbClr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69" y="2438400"/>
            <a:ext cx="22669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The Financial Cost of </a:t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Domestic Violence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2003 alone, the cost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for medical and mental health services and lost productivity was equal 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8.3 billion dollars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Cost of rape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$460 million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Cost of stalking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$461 million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Cost of lives lost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$1.2 billion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Cost of physical assault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$6.2 billion </a:t>
            </a:r>
          </a:p>
          <a:p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These costs are probably much greater because domestic violence is a chronically underreported crime.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10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Affects on Children Who Witness Domestic Violence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114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Below are statistics on how many children are affected by domestic violence:</a:t>
            </a:r>
          </a:p>
          <a:p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Each year an estimated 3.3 million children are exposed to violence against their mothers or female caretakers.</a:t>
            </a:r>
          </a:p>
          <a:p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The number-one predictor of child abuse is domestic abuse of women.</a:t>
            </a:r>
          </a:p>
          <a:p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Studies indicate that child abuse occurs in 30 to 60 percent of homes where domestic violence occurs.</a:t>
            </a:r>
          </a:p>
          <a:p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Victim </a:t>
            </a:r>
            <a:r>
              <a:rPr lang="en-US" sz="2300" dirty="0">
                <a:latin typeface="Calibri" panose="020F0502020204030204" pitchFamily="34" charset="0"/>
                <a:cs typeface="Arial" panose="020B0604020202020204" pitchFamily="34" charset="0"/>
              </a:rPr>
              <a:t>advocates agree: the key to keeping children safe is to keep their victimized parent safe</a:t>
            </a:r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11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Affects on Children Who Witness Domestic Violence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Children have different coping mechanisms and resiliency skills that impact how they are affected by domestic violence.</a:t>
            </a:r>
          </a:p>
          <a:p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However, the APA states that overall, children who witness domestic violence often:</a:t>
            </a:r>
            <a:endParaRPr lang="en-US" sz="23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Live </a:t>
            </a:r>
            <a:r>
              <a:rPr lang="en-US" sz="2300" dirty="0">
                <a:latin typeface="Calibri" panose="020F0502020204030204" pitchFamily="34" charset="0"/>
                <a:cs typeface="Arial" panose="020B0604020202020204" pitchFamily="34" charset="0"/>
              </a:rPr>
              <a:t>in constant fear for themselves and abused parents.</a:t>
            </a:r>
          </a:p>
          <a:p>
            <a:pPr lvl="1"/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Are affected </a:t>
            </a:r>
            <a:r>
              <a:rPr lang="en-US" sz="2300" dirty="0">
                <a:latin typeface="Calibri" panose="020F0502020204030204" pitchFamily="34" charset="0"/>
                <a:cs typeface="Arial" panose="020B0604020202020204" pitchFamily="34" charset="0"/>
              </a:rPr>
              <a:t>in similar ways to children who are physically abused.</a:t>
            </a:r>
          </a:p>
          <a:p>
            <a:pPr lvl="1"/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Are more </a:t>
            </a:r>
            <a:r>
              <a:rPr lang="en-US" sz="2300" dirty="0">
                <a:latin typeface="Calibri" panose="020F0502020204030204" pitchFamily="34" charset="0"/>
                <a:cs typeface="Arial" panose="020B0604020202020204" pitchFamily="34" charset="0"/>
              </a:rPr>
              <a:t>likely to develop social, emotional, psychological, or behavioral problems </a:t>
            </a:r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which can continue into adulthood.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12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Rebutting Myths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7619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It is important to be able to distinguish between myths and facts about domestic violence.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13</a:t>
            </a:fld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92582"/>
              </p:ext>
            </p:extLst>
          </p:nvPr>
        </p:nvGraphicFramePr>
        <p:xfrm>
          <a:off x="838200" y="2057400"/>
          <a:ext cx="7467600" cy="43401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87376"/>
                <a:gridCol w="3880224"/>
              </a:tblGrid>
              <a:tr h="4720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Myths</a:t>
                      </a:r>
                      <a:endParaRPr lang="en-US" sz="20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Facts</a:t>
                      </a:r>
                      <a:endParaRPr lang="en-US" sz="20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21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“She deserved it.”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 one deserves to be punished with abuse.</a:t>
                      </a:r>
                    </a:p>
                  </a:txBody>
                  <a:tcPr/>
                </a:tc>
              </a:tr>
              <a:tr h="814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“You can’t rape a significant other.”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Even if someone is your significant other, consent is always needed.</a:t>
                      </a:r>
                    </a:p>
                  </a:txBody>
                  <a:tcPr/>
                </a:tc>
              </a:tr>
              <a:tr h="472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“I was teaching her a lesson.”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Abuse is never a lesson.</a:t>
                      </a:r>
                    </a:p>
                  </a:txBody>
                  <a:tcPr/>
                </a:tc>
              </a:tr>
              <a:tr h="931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“I was drunk/high, I didn’t know what I was doing.”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Alcohol and drugs do not cause someone to be abusive. It is only a risk factor and can make abuse more lethal.</a:t>
                      </a:r>
                    </a:p>
                  </a:txBody>
                  <a:tcPr/>
                </a:tc>
              </a:tr>
              <a:tr h="987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“They’re gay/lesbians, so it’s not domestic violence.”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Violence can occur in all types of relationships, regardless of gender or sexual identity.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2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Rebutting Myths</a:t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(continued)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14</a:t>
            </a:fld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755632"/>
              </p:ext>
            </p:extLst>
          </p:nvPr>
        </p:nvGraphicFramePr>
        <p:xfrm>
          <a:off x="457200" y="1524000"/>
          <a:ext cx="8229600" cy="47381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84605"/>
                <a:gridCol w="4744995"/>
              </a:tblGrid>
              <a:tr h="4122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Myths</a:t>
                      </a:r>
                      <a:endParaRPr lang="en-US" sz="20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Facts</a:t>
                      </a:r>
                      <a:endParaRPr lang="en-US" sz="20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56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“Women are just as likely to be abusers.”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Some women do commit domestic violence. However,</a:t>
                      </a: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men abuse their partners at a much higher rate. Women are also more likely to be seriously injured, stalked, experience sexual violence, and be murdered by male partners.</a:t>
                      </a:r>
                    </a:p>
                  </a:txBody>
                  <a:tcPr/>
                </a:tc>
              </a:tr>
              <a:tr h="6703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“It was one isolated incident.”</a:t>
                      </a:r>
                      <a:endParaRPr lang="en-US" sz="1800" dirty="0">
                        <a:solidFill>
                          <a:srgbClr val="540115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One time is too many times, and abusers often plead for forgiveness, only to repeat violence.</a:t>
                      </a:r>
                    </a:p>
                  </a:txBody>
                  <a:tcPr/>
                </a:tc>
              </a:tr>
              <a:tr h="906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“If it were so bad, she would leave.”</a:t>
                      </a:r>
                      <a:endParaRPr lang="en-US" sz="1800" dirty="0">
                        <a:solidFill>
                          <a:srgbClr val="540115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Victims do not always have the resources or support to leave a dangerous situation or are afraid of the consequences.</a:t>
                      </a:r>
                      <a:endParaRPr lang="en-US" sz="1800" dirty="0">
                        <a:solidFill>
                          <a:srgbClr val="540115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78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“Mental illness causes domestic violence.”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smtClean="0">
                          <a:solidFill>
                            <a:srgbClr val="540115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Being abusive is not a mental illness, it is a choice. While abusers and victims may have a mental illness, it is not an excuse for violence  perpetration or victimization.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7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Abuser Behaviors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267200" cy="48006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Abusers use violence and threats to establish power and control over their partners through fear and intimidation. </a:t>
            </a:r>
          </a:p>
          <a:p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The abuser’s pattern of abusive acts is used to gain control and compliance of the victim. </a:t>
            </a:r>
          </a:p>
          <a:p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The tactics are selectively chosen and purposeful. </a:t>
            </a:r>
          </a:p>
          <a:p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It is impossible to appease  abusers. They never have enough control over their victims.</a:t>
            </a:r>
            <a:endParaRPr lang="en-US" sz="2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15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58686"/>
            <a:ext cx="4118454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57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Different Types of Domestic Violence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Domestic violence often encompasses many different types of abuse. The violence can include:</a:t>
            </a:r>
          </a:p>
          <a:p>
            <a:pPr marL="0" indent="0" algn="ctr">
              <a:buNone/>
            </a:pPr>
            <a:endParaRPr lang="en-US" sz="2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003425" lvl="1" indent="-349250">
              <a:buFont typeface="Courier New" panose="02070309020205020404" pitchFamily="49" charset="0"/>
              <a:buChar char="o"/>
              <a:tabLst>
                <a:tab pos="1546225" algn="l"/>
              </a:tabLs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Physical Abuse</a:t>
            </a:r>
          </a:p>
          <a:p>
            <a:pPr marL="2003425" lvl="1" indent="-349250">
              <a:buFont typeface="Courier New" panose="02070309020205020404" pitchFamily="49" charset="0"/>
              <a:buChar char="o"/>
              <a:tabLst>
                <a:tab pos="1546225" algn="l"/>
              </a:tabLs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Sexual Abuse</a:t>
            </a:r>
          </a:p>
          <a:p>
            <a:pPr marL="2003425" lvl="1" indent="-349250">
              <a:buFont typeface="Courier New" panose="02070309020205020404" pitchFamily="49" charset="0"/>
              <a:buChar char="o"/>
              <a:tabLst>
                <a:tab pos="1546225" algn="l"/>
              </a:tabLs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Verbal Abuse</a:t>
            </a:r>
          </a:p>
          <a:p>
            <a:pPr marL="2003425" lvl="1" indent="-349250">
              <a:buFont typeface="Courier New" panose="02070309020205020404" pitchFamily="49" charset="0"/>
              <a:buChar char="o"/>
              <a:tabLst>
                <a:tab pos="1546225" algn="l"/>
              </a:tabLs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Financial Abuse</a:t>
            </a:r>
          </a:p>
          <a:p>
            <a:pPr marL="2003425" lvl="1" indent="-349250">
              <a:buFont typeface="Courier New" panose="02070309020205020404" pitchFamily="49" charset="0"/>
              <a:buChar char="o"/>
              <a:tabLst>
                <a:tab pos="1546225" algn="l"/>
              </a:tabLs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Stalking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abuser uses </a:t>
            </a:r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whatever works to assert 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power and control </a:t>
            </a:r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through 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fear and intimidation.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16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98914"/>
            <a:ext cx="2486648" cy="315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72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07" y="10309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Physical Abuse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4724400" cy="3549863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Punching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Slapping, and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Hitting</a:t>
            </a:r>
          </a:p>
          <a:p>
            <a:pPr lvl="0"/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Kicking, Cutting, and Stabbing</a:t>
            </a:r>
          </a:p>
          <a:p>
            <a:pPr lvl="0"/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Weapon Use</a:t>
            </a:r>
          </a:p>
          <a:p>
            <a:pPr lvl="0"/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Biting, Scratching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and Burning</a:t>
            </a:r>
          </a:p>
          <a:p>
            <a:pPr lvl="0"/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Pushing and Shoving</a:t>
            </a:r>
          </a:p>
          <a:p>
            <a:pPr lvl="0"/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Restraining,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Strangling, and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Holding Down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3863" b="33851"/>
          <a:stretch/>
        </p:blipFill>
        <p:spPr>
          <a:xfrm>
            <a:off x="5410199" y="2590800"/>
            <a:ext cx="3302747" cy="3450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17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15" y="1295400"/>
            <a:ext cx="879678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Physical abuse is the intentional use of physical force with the potential for causing injury, harm, disability, or death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2493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Psychological/Emotional Abuse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1371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Psychological or emotional 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abuse </a:t>
            </a: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is any 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behavior </a:t>
            </a: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that threatens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, intimidates, undermines the victim’s self-worth or self-esteem, or controls the victim’s </a:t>
            </a: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freedom.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18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241560"/>
            <a:ext cx="8153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Humiliation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Degradation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Diminishing 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self-worth and </a:t>
            </a: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self-esteem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Control 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of victim </a:t>
            </a: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behavior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Blackmail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Intimidation</a:t>
            </a:r>
            <a:endParaRPr lang="en-US" sz="2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Sexual Abuse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19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124200"/>
            <a:ext cx="8229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Rape and sexual </a:t>
            </a: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assault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Forcing 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the victim to watch or create </a:t>
            </a: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pornography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Forced pregnancy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Forced 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anal or oral </a:t>
            </a: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sex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Unwanted touching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Reproductive </a:t>
            </a: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coercion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" y="1371600"/>
            <a:ext cx="81534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Sexual abuse is the use of physical force, coercion, or threats to force a person to have sex against his or her will.</a:t>
            </a:r>
          </a:p>
        </p:txBody>
      </p:sp>
    </p:spTree>
    <p:extLst>
      <p:ext uri="{BB962C8B-B14F-4D97-AF65-F5344CB8AC3E}">
        <p14:creationId xmlns:p14="http://schemas.microsoft.com/office/powerpoint/2010/main" val="42493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Overview</a:t>
            </a:r>
            <a:endParaRPr lang="en-US" sz="5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49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This training educates medical professionals about the dynamics and impact of domestic violence. We use the term “domestic violence” to refer to the following: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Domestic violence is an epidemic in the United States that is not only pervasive, but also extremely costly in human and financial capital.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It is a serious public health problem that can be prevented.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2</a:t>
            </a:fld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6268"/>
              </p:ext>
            </p:extLst>
          </p:nvPr>
        </p:nvGraphicFramePr>
        <p:xfrm>
          <a:off x="762000" y="3124200"/>
          <a:ext cx="7620000" cy="89238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0000"/>
                <a:gridCol w="3810000"/>
              </a:tblGrid>
              <a:tr h="152400">
                <a:tc>
                  <a:txBody>
                    <a:bodyPr/>
                    <a:lstStyle/>
                    <a:p>
                      <a:pPr lvl="0"/>
                      <a:r>
                        <a:rPr lang="en-US" sz="22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 Interpersonal Abuse</a:t>
                      </a:r>
                      <a:endParaRPr lang="en-US" sz="2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 Relationship Abuse</a:t>
                      </a:r>
                      <a:endParaRPr lang="en-US" sz="2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6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 Dating Violence</a:t>
                      </a:r>
                      <a:endParaRPr lang="en-US" sz="2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 Domestic Abuse</a:t>
                      </a:r>
                      <a:endParaRPr lang="en-US" sz="2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3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Defining Sexual Assault and Rape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72" y="1676400"/>
            <a:ext cx="8229600" cy="4191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Sexual assault </a:t>
            </a:r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is the most inclusive term that includes sex-related behaviors from unwanted sexual contact through sexual intercourse.</a:t>
            </a: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Rape</a:t>
            </a:r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refers to some form of bodily penetration.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Vaginal rape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Anal rape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Digital rape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Oral rape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Use of an object to penetrate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20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6095711"/>
            <a:ext cx="5974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Check your state’s individual laws for more information</a:t>
            </a:r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7043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Economic/Financial Abuse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114800" cy="4191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Preventing the victim 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from having or keeping a job</a:t>
            </a:r>
          </a:p>
          <a:p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Interfering with 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the victim’s 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efforts to maintain a 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job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abotaging 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childcare, transportation, or other arrangements</a:t>
            </a:r>
          </a:p>
          <a:p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Harassing 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the victim 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at work</a:t>
            </a:r>
          </a:p>
          <a:p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Refusing to work</a:t>
            </a:r>
          </a:p>
          <a:p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allowing 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the victim 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access to the family 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finances</a:t>
            </a:r>
            <a:endParaRPr lang="en-US" sz="2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32512" y="2209800"/>
            <a:ext cx="4130488" cy="4191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800" dirty="0">
                <a:latin typeface="Calibri" panose="020F0502020204030204" pitchFamily="34" charset="0"/>
                <a:cs typeface="Arial" panose="020B0604020202020204" pitchFamily="34" charset="0"/>
              </a:rPr>
              <a:t>Taking the </a:t>
            </a:r>
            <a:r>
              <a:rPr lang="en-US" sz="8800" dirty="0" smtClean="0">
                <a:latin typeface="Calibri" panose="020F0502020204030204" pitchFamily="34" charset="0"/>
                <a:cs typeface="Arial" panose="020B0604020202020204" pitchFamily="34" charset="0"/>
              </a:rPr>
              <a:t>victim’s </a:t>
            </a:r>
            <a:r>
              <a:rPr lang="en-US" sz="8800" dirty="0">
                <a:latin typeface="Calibri" panose="020F0502020204030204" pitchFamily="34" charset="0"/>
                <a:cs typeface="Arial" panose="020B0604020202020204" pitchFamily="34" charset="0"/>
              </a:rPr>
              <a:t>money</a:t>
            </a:r>
          </a:p>
          <a:p>
            <a:pPr>
              <a:lnSpc>
                <a:spcPct val="120000"/>
              </a:lnSpc>
            </a:pPr>
            <a:r>
              <a:rPr lang="en-US" sz="8800" dirty="0">
                <a:latin typeface="Calibri" panose="020F0502020204030204" pitchFamily="34" charset="0"/>
                <a:cs typeface="Arial" panose="020B0604020202020204" pitchFamily="34" charset="0"/>
              </a:rPr>
              <a:t>Demanding an account of everything the victim buys</a:t>
            </a:r>
          </a:p>
          <a:p>
            <a:pPr>
              <a:lnSpc>
                <a:spcPct val="120000"/>
              </a:lnSpc>
            </a:pPr>
            <a:r>
              <a:rPr lang="en-US" sz="8800" dirty="0">
                <a:latin typeface="Calibri" panose="020F0502020204030204" pitchFamily="34" charset="0"/>
                <a:cs typeface="Arial" panose="020B0604020202020204" pitchFamily="34" charset="0"/>
              </a:rPr>
              <a:t>Controlling the </a:t>
            </a:r>
            <a:r>
              <a:rPr lang="en-US" sz="8800" dirty="0" smtClean="0">
                <a:latin typeface="Calibri" panose="020F0502020204030204" pitchFamily="34" charset="0"/>
                <a:cs typeface="Arial" panose="020B0604020202020204" pitchFamily="34" charset="0"/>
              </a:rPr>
              <a:t>victim’s </a:t>
            </a:r>
            <a:r>
              <a:rPr lang="en-US" sz="8800" dirty="0">
                <a:latin typeface="Calibri" panose="020F0502020204030204" pitchFamily="34" charset="0"/>
                <a:cs typeface="Arial" panose="020B0604020202020204" pitchFamily="34" charset="0"/>
              </a:rPr>
              <a:t>access to financial information</a:t>
            </a:r>
          </a:p>
          <a:p>
            <a:pPr>
              <a:lnSpc>
                <a:spcPct val="120000"/>
              </a:lnSpc>
            </a:pPr>
            <a:r>
              <a:rPr lang="en-US" sz="8800" dirty="0">
                <a:latin typeface="Calibri" panose="020F0502020204030204" pitchFamily="34" charset="0"/>
                <a:cs typeface="Arial" panose="020B0604020202020204" pitchFamily="34" charset="0"/>
              </a:rPr>
              <a:t>Not allowing the </a:t>
            </a:r>
            <a:r>
              <a:rPr lang="en-US" sz="8800" dirty="0" smtClean="0">
                <a:latin typeface="Calibri" panose="020F0502020204030204" pitchFamily="34" charset="0"/>
                <a:cs typeface="Arial" panose="020B0604020202020204" pitchFamily="34" charset="0"/>
              </a:rPr>
              <a:t>victim’s </a:t>
            </a:r>
            <a:r>
              <a:rPr lang="en-US" sz="8800" dirty="0">
                <a:latin typeface="Calibri" panose="020F0502020204030204" pitchFamily="34" charset="0"/>
                <a:cs typeface="Arial" panose="020B0604020202020204" pitchFamily="34" charset="0"/>
              </a:rPr>
              <a:t>name to be on accounts</a:t>
            </a:r>
          </a:p>
          <a:p>
            <a:pPr>
              <a:lnSpc>
                <a:spcPct val="120000"/>
              </a:lnSpc>
            </a:pPr>
            <a:r>
              <a:rPr lang="en-US" sz="8800" dirty="0">
                <a:latin typeface="Calibri" panose="020F0502020204030204" pitchFamily="34" charset="0"/>
                <a:cs typeface="Arial" panose="020B0604020202020204" pitchFamily="34" charset="0"/>
              </a:rPr>
              <a:t>Not allowing the victim to obtain health insurance, Medicare, welfare, disability, etc.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8224" y="1196788"/>
            <a:ext cx="810857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Economic abuse occurs when an abuser controls finances and the victim’s ability to obtain money or control 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over his or 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her finances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21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Verbal Abuse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6143" y="2362200"/>
            <a:ext cx="3893457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Degrading the victim in front of friends and family 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Telling hurtful “jokes” despite the victim’s requests to stop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Taking the victim’s statements out of context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Name calling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Insulting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Humiliation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2362200"/>
            <a:ext cx="3962400" cy="4023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Criticizing 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Blaming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Accusing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Questioning the victim’s sanity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Threats of physical abuse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Coercing or forcing the victim to do things he or she does not want to do. </a:t>
            </a:r>
          </a:p>
          <a:p>
            <a:endParaRPr lang="en-US" sz="2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98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Arial" panose="020B0604020202020204" pitchFamily="34" charset="0"/>
              </a:rPr>
              <a:t>Verbal abuse is the perpetrator humiliating and threatening the victim</a:t>
            </a:r>
            <a:r>
              <a:rPr lang="en-US" sz="26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68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Stalking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400800" cy="5181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Stalking is harassing or threatening behavior that an individual engages in repeatedly.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Stalking can be carried out in person or via electronic mechanisms.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Types of stalking behaviors include: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Following a person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Appearing uninvited at a victim’s home or work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Harassing phone calls, text messages, and electronic messages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Vandalizing property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Giving constant unwanted gifts, messages, flowers, etc., to convince the victim to forgive or return to the abuser.</a:t>
            </a:r>
            <a:endParaRPr lang="en-US" sz="2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23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57400"/>
            <a:ext cx="242797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47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Cyber-stalking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867" y="2784378"/>
            <a:ext cx="7959724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Cyber-stalking may be used through:</a:t>
            </a:r>
          </a:p>
          <a:p>
            <a:r>
              <a:rPr lang="en-US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Email: 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Constant emails harassing the victim</a:t>
            </a:r>
          </a:p>
          <a:p>
            <a:r>
              <a:rPr lang="en-US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Chat rooms: 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Constant bombarding of messages</a:t>
            </a:r>
          </a:p>
          <a:p>
            <a:r>
              <a:rPr lang="en-US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Social networking sites (Facebook, Twitter, Instagram): 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Following what the victim is saying, doing, and places he or she is visiting and sending repeated unwanted messages</a:t>
            </a:r>
          </a:p>
          <a:p>
            <a:r>
              <a:rPr lang="en-US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GPS System (On-Star): 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Following the victim through access of his or her GPS</a:t>
            </a:r>
          </a:p>
          <a:p>
            <a:r>
              <a:rPr lang="en-US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Portraying the Victim: 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Assuming the victim’s identity to portray him or her in a negative light online</a:t>
            </a:r>
            <a:endParaRPr lang="en-US" sz="2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729" y="1214718"/>
            <a:ext cx="838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Cyber-stalking is the use of technology to stalk victims. It involves the pursuit, harassment, or contact of a victim in an unsolicited way initially via the internet and electronic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devices.</a:t>
            </a: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Institute\AppData\Local\Microsoft\Windows\Temporary Internet Files\Content.IE5\JVSTV3NO\MC9003841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32" y="2895600"/>
            <a:ext cx="2054262" cy="96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295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Common Characteristics of Abusers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495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dirty="0" smtClean="0">
                <a:latin typeface="Calibri" panose="020F0502020204030204" pitchFamily="34" charset="0"/>
              </a:rPr>
              <a:t>Medical professionals should know the following:</a:t>
            </a:r>
          </a:p>
          <a:p>
            <a:pPr marL="739775" indent="-282575"/>
            <a:r>
              <a:rPr lang="en-US" sz="3000" dirty="0" smtClean="0">
                <a:latin typeface="Calibri" panose="020F0502020204030204" pitchFamily="34" charset="0"/>
              </a:rPr>
              <a:t>Most abusers are not mentally ill.</a:t>
            </a:r>
          </a:p>
          <a:p>
            <a:pPr marL="739775" indent="-282575"/>
            <a:r>
              <a:rPr lang="en-US" sz="3000" dirty="0" smtClean="0">
                <a:latin typeface="Calibri" panose="020F0502020204030204" pitchFamily="34" charset="0"/>
              </a:rPr>
              <a:t>Abuse is not caused by anger management problems or stress.</a:t>
            </a:r>
          </a:p>
          <a:p>
            <a:pPr marL="739775" indent="-282575"/>
            <a:r>
              <a:rPr lang="en-US" sz="3000" dirty="0" smtClean="0">
                <a:latin typeface="Calibri" panose="020F0502020204030204" pitchFamily="34" charset="0"/>
              </a:rPr>
              <a:t>Abusers deny responsibility of abuse and often blame the victim for the abuse.</a:t>
            </a:r>
          </a:p>
          <a:p>
            <a:pPr marL="739775" indent="-282575"/>
            <a:r>
              <a:rPr lang="en-US" sz="3000" dirty="0" smtClean="0">
                <a:latin typeface="Calibri" panose="020F0502020204030204" pitchFamily="34" charset="0"/>
              </a:rPr>
              <a:t>Abusers choose to abuse victims.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5401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Although abusers may have a substance abuse issue or have been abused in the past, this does not cause abuse.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25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Common Characteristics of Victims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8337176" cy="3048000"/>
          </a:xfrm>
        </p:spPr>
        <p:txBody>
          <a:bodyPr anchor="t"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Many victims feel helpless and cannot safely leave an unhealthy relationship.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Many victims have been shamed or embarrassed about abuse, and keep it a secret to protect themselves.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Many victims fear for the safety of themselves, but also their children, family members, pets, and belonging.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26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59976" y="1828800"/>
            <a:ext cx="8458200" cy="959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Research has indicated that victims of domestic violence may demonstrate one or more of the following characteristics: </a:t>
            </a: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Domestic Violence: </a:t>
            </a:r>
            <a:b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Often About Power and Control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8382000" cy="4114800"/>
          </a:xfrm>
        </p:spPr>
        <p:txBody>
          <a:bodyPr anchor="ctr">
            <a:noAutofit/>
          </a:bodyPr>
          <a:lstStyle/>
          <a:p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Battering is one form of domestic violence that is characterized by the pattern of actions that someone uses to control or dominate his or her partner.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The abuser systematically uses threats, intimidation, and coercion to create fear. These behaviors are the spokes of the wheel.</a:t>
            </a:r>
          </a:p>
          <a:p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Physical and sexual violence are what holds the wheel together, creating the rim of the wheel.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27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Consequences of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Domestic Violence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3820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Violence affects people and changes them forever. The most immediate feelings following domestic violence are a sense of helplessness, anger, anxiety, depression, and fear. Domestic violence can cause very serious health and mental health consequences. A few of the most common consequences are listed below.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667000"/>
            <a:ext cx="4755123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Health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Injuries to extremities</a:t>
            </a:r>
          </a:p>
          <a:p>
            <a:pPr lvl="2"/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Broken bones, cuts, scratches, bruises, strangulation marks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Chronic pain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Gastrointestinal problems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Chest pain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Gynecological problems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Poor pregnancy outcomes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76800" y="2743200"/>
            <a:ext cx="4041775" cy="2438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Mental Health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Anxiety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Depression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PTSD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Chronic Stress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Alcohol/Drug abuse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28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791200"/>
            <a:ext cx="7391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For more information on negative physical and mental health conditions related to domestic violence, see the Basics of Screening Training at nationaltoolkit.csw.fsu.edu/</a:t>
            </a:r>
            <a:r>
              <a:rPr lang="en-US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medicalprofessionals</a:t>
            </a: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/screening</a:t>
            </a:r>
          </a:p>
        </p:txBody>
      </p:sp>
    </p:spTree>
    <p:extLst>
      <p:ext uri="{BB962C8B-B14F-4D97-AF65-F5344CB8AC3E}">
        <p14:creationId xmlns:p14="http://schemas.microsoft.com/office/powerpoint/2010/main" val="10511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Why Some Victims Stay with Abusers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305800" cy="2895600"/>
          </a:xfrm>
        </p:spPr>
        <p:txBody>
          <a:bodyPr numCol="2">
            <a:no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Fear of Further Violence Victims may fear that: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There will be more abuse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The abuser may carry out threats to kill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The abuser may destroy her belongings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Her reputation will be ruined</a:t>
            </a:r>
            <a:b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sz="1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The abuser may harm children, pets, and other family 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members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She won’t be able to see children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The abuser may kill the victim or him/herself</a:t>
            </a:r>
            <a:endParaRPr 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38600"/>
            <a:ext cx="5181600" cy="25740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Isolation and Lack of Resources </a:t>
            </a:r>
            <a:b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Victims may have: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No money or income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No safe place to go to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Few people to ask for help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No transportation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No ability to leave</a:t>
            </a:r>
            <a:endParaRPr 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6943" y="4572000"/>
            <a:ext cx="3276600" cy="175432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The most dangerous time for a woman is immediately after leaving an abuser. Her risk of serious injury or death is highest at this time, when the abuser does not have access to her.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29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Overview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038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It affects victims, as well as families, children, friends, and communities. 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Victims are affected physically, as well as mentally, during and after abuse. 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Providing victims with information and connection to resources in the community can help prevent further abuse.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Every medical professional will encounter victims of domestic violence.</a:t>
            </a:r>
            <a:endParaRPr 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3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457200"/>
            <a:ext cx="8445215" cy="1066800"/>
          </a:xfrm>
        </p:spPr>
        <p:txBody>
          <a:bodyPr>
            <a:noAutofit/>
          </a:bodyPr>
          <a:lstStyle/>
          <a:p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Why </a:t>
            </a:r>
            <a: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Some Victims Stay </a:t>
            </a:r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Abusers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5562600" cy="1981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Lack of Support: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No friends or family to turn to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Ashamed or embarrassed to ask for help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Afraid of being alone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Worry that they won’t be believed</a:t>
            </a: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3962400"/>
            <a:ext cx="6324600" cy="2667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Beliefs and Feelings: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Feel responsible for abuse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Love the abuser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Have children with the abuser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Religious or social beliefs that divorce is wrong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Religious or social beliefs that must obey and support the man</a:t>
            </a: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72" y="2895600"/>
            <a:ext cx="3505662" cy="2484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30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alibri" panose="020F0502020204030204" pitchFamily="34" charset="0"/>
                <a:cs typeface="Arial" panose="020B0604020202020204" pitchFamily="34" charset="0"/>
              </a:rPr>
              <a:t>Victim Coping Mechanisms </a:t>
            </a:r>
            <a:endParaRPr 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1" u="sng" dirty="0">
                <a:latin typeface="Calibri" panose="020F0502020204030204" pitchFamily="34" charset="0"/>
                <a:cs typeface="Arial" panose="020B0604020202020204" pitchFamily="34" charset="0"/>
              </a:rPr>
              <a:t>Minimizing</a:t>
            </a:r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ownplaying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the importance or severity of abusive behaviors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u="sng" dirty="0">
                <a:latin typeface="Calibri" panose="020F0502020204030204" pitchFamily="34" charset="0"/>
                <a:cs typeface="Arial" panose="020B0604020202020204" pitchFamily="34" charset="0"/>
              </a:rPr>
              <a:t>Denial</a:t>
            </a:r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efusing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to admit or pretends that abuse is not happening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u="sng" dirty="0">
                <a:latin typeface="Calibri" panose="020F0502020204030204" pitchFamily="34" charset="0"/>
                <a:cs typeface="Arial" panose="020B0604020202020204" pitchFamily="34" charset="0"/>
              </a:rPr>
              <a:t>Rationalization</a:t>
            </a:r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ictims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find reasonable explanations for the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abuser’s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behavior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Stress, work, lack of sleep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u="sng" dirty="0">
                <a:latin typeface="Calibri" panose="020F0502020204030204" pitchFamily="34" charset="0"/>
                <a:cs typeface="Arial" panose="020B0604020202020204" pitchFamily="34" charset="0"/>
              </a:rPr>
              <a:t>Drug/Alcohol </a:t>
            </a:r>
            <a:r>
              <a:rPr lang="en-US" b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Numb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the pain from abuse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u="sng" dirty="0">
                <a:latin typeface="Calibri" panose="020F0502020204030204" pitchFamily="34" charset="0"/>
                <a:cs typeface="Arial" panose="020B0604020202020204" pitchFamily="34" charset="0"/>
              </a:rPr>
              <a:t>Self Blame</a:t>
            </a:r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lame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themselves for the actions of the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perpetrators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31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Avoiding Negative Reactions to Victims Who Don’t Leave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50292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Many professionals who interact with victims become frustrated with victims.</a:t>
            </a:r>
          </a:p>
          <a:p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They think victims are putting themselves in a dangerous situation and being reckless.</a:t>
            </a:r>
          </a:p>
          <a:p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Medical professionals may suggest that the victim leave the abuser and when he or she doesn’t, consider him or her noncompliant.</a:t>
            </a:r>
          </a:p>
          <a:p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Victims may not leave for a multitude of reasons, including that they do not know the resources available to them or are afraid of what could happen if they are caught.</a:t>
            </a:r>
            <a:endParaRPr lang="en-US" sz="2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1" r="16981"/>
          <a:stretch/>
        </p:blipFill>
        <p:spPr>
          <a:xfrm>
            <a:off x="5761668" y="1981201"/>
            <a:ext cx="2957559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32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Why Blaming the Victim is Wrong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867400" cy="49530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People blame victims to distance themselves from domestic violence so they feel more in control of their own safety.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The problem of victim blaming is that it marginalizes the victim and makes it harder to come forward and report the abuse.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Victim-blaming attitudes also reinforce what the abuser has been saying to the victim: that it is the victim’s fault.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Victim blaming allows the abuser to perpetrate the victim while avoiding accountability.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It is NEVER the victim’s fault. It is always the abuser’s choice to take advantage of another human being.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284427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33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7675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Prevention of </a:t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Domestic Violence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81200"/>
            <a:ext cx="4648200" cy="395448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For medical professionals, preventing domestic violence includes educating patients about is and helping victims access resources to help stop it.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34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05000"/>
            <a:ext cx="2783540" cy="403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8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Prevention: </a:t>
            </a:r>
            <a:b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What Medical Professionals Can Do</a:t>
            </a:r>
            <a:endParaRPr lang="en-US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199"/>
            <a:ext cx="8153400" cy="396240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Screening patients for domestic violence.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Many  medical associations have 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recommended screening patients for domestic </a:t>
            </a:r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violence, including the following:  The American Medical Association, the American 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Academy of Family Physicians, American Academy of Neurology, American College of Emergency Physicians, American College of Nurse-Midwives, American College of Obstetricians and Gynecologists, American Nurses Association, American Public Health Association, Emergency Nurses Association, American Medical Association, American Dental Association, and the American Academy of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Orthopaedic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Surgeons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Please view the training “Screening Patients for Domestic Violence” to learn more about the importance of screening.</a:t>
            </a:r>
            <a:endParaRPr 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35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437" y="1815643"/>
            <a:ext cx="7396576" cy="4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Medical professionals can help victims of domestic violence by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4478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Prevention: </a:t>
            </a:r>
            <a:b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What Medical Professionals Can Do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(continued)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438400"/>
            <a:ext cx="4572000" cy="422116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Understanding the definition and dynamics of domestic violence</a:t>
            </a:r>
          </a:p>
          <a:p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Explaining to all patients that no one deserves to be abused</a:t>
            </a:r>
          </a:p>
          <a:p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Providing all patients with information about community 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resources</a:t>
            </a:r>
          </a:p>
          <a:p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Understanding why victims may stay with their abusers and why this does not mean they are noncompliant with professional 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requests</a:t>
            </a:r>
            <a:endParaRPr lang="en-US" sz="2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4114800" cy="4221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Understanding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how to screen patients for domestic violence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victimization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Learning how to follow up with patients who are victimized by their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partners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Knowing the resources available in the community so that they can be recommended to help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victims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Evaluating your own attitudes on abuse and how you feel and think about victims and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abusers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36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143" y="1846383"/>
            <a:ext cx="814570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Medical professionals can help victims of domestic violence by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756050"/>
              </p:ext>
            </p:extLst>
          </p:nvPr>
        </p:nvGraphicFramePr>
        <p:xfrm>
          <a:off x="304800" y="838200"/>
          <a:ext cx="8534400" cy="547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035"/>
                <a:gridCol w="4733365"/>
              </a:tblGrid>
              <a:tr h="1215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Community Resources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How Medical Professionals Can Help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Shelters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 Place of temporary refuge and support for women escaping violent or abusive situations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Become familiar with shelters in your community.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Obtain a contact of an advocate at the shelter.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Connect patients directly with the advocate.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Injunctions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 Court orders that require a party to do or refrain from doing specific acts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Connect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patients with someone who can assist them in the injunction process (usually an advocate or a police department or agency)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Crisis Intervention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 Emergency psychological care to assist individuals in a crisis situation to restore balance to their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biopsychosocial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functioning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Become familiar with crisis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hotlines in your area.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Provide information to patients on these services and allow them to call when and if they are ready.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37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162626"/>
              </p:ext>
            </p:extLst>
          </p:nvPr>
        </p:nvGraphicFramePr>
        <p:xfrm>
          <a:off x="381000" y="609601"/>
          <a:ext cx="8458200" cy="556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098"/>
                <a:gridCol w="4691102"/>
              </a:tblGrid>
              <a:tr h="1018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How Medical Professionals Can Help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Advocacy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 Provide a range of supportive services to help individuals involved in domestic abuse situations to become self-sufficient</a:t>
                      </a:r>
                      <a:endParaRPr lang="en-US" sz="1800" b="1" u="sng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Connect patients with advocates in the community, through hotlines, or in your own medical facility.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Advocates can include domestic violence workers, counselors, social workers, psychologists,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etc.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Safety Plan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 Coming up with a detailed plan on how to leave an abuser safely</a:t>
                      </a:r>
                      <a:endParaRPr lang="en-US" sz="1800" b="1" u="sng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Connect patients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with a shelter advocate or domestic violence hotline advocate to help plan.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Law Enforcement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 Some victims may seek the assistance of law enforcement. </a:t>
                      </a:r>
                      <a:endParaRPr lang="en-US" sz="1800" b="1" u="sng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Talk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with patients about the option of calling law enforcement.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Do not force patients to report abuse.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If you are a mandatory reporter, let patients know if you will be contacting law enforcement.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38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National Domestic Violence Hotline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If you or a patient have any questions about domestic violence, or need help, call:</a:t>
            </a:r>
          </a:p>
          <a:p>
            <a:pPr marL="0" indent="0" algn="ctr">
              <a:buNone/>
            </a:pPr>
            <a:r>
              <a:rPr lang="en-US" sz="8800" b="1" dirty="0"/>
              <a:t>1-800-799-7233</a:t>
            </a:r>
            <a:endParaRPr lang="en-US" sz="8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6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859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Objectives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895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Understand the dynamics and impact of domestic violence.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Know the prevalence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and incidence of domestic violence in the United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States.</a:t>
            </a: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Recognize batterer behaviors.</a:t>
            </a: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Be aware of the risk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factors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among perpetrators and victims.</a:t>
            </a: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82271"/>
            <a:ext cx="8305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After completing this training, medical professionals </a:t>
            </a:r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will be able to do the following: </a:t>
            </a:r>
            <a:endParaRPr 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Conclusion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Domestic violence can affect anyone, no matter their gender, race, ethnicity, sexual orientation, or socioeconomic background.</a:t>
            </a:r>
          </a:p>
          <a:p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It is a preventable health problem.</a:t>
            </a:r>
          </a:p>
          <a:p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Medical professionals should be willing and able to take steps to inform patients about domestic violence and community resources to address it.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40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References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25963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Family Violence Across the Lifespan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Barnett, O. W., &amp; Perrin, R. D. (2011). </a:t>
            </a:r>
            <a:r>
              <a:rPr lang="en-US" sz="1400" i="1" dirty="0">
                <a:latin typeface="Calibri" panose="020F0502020204030204" pitchFamily="34" charset="0"/>
                <a:cs typeface="Arial" panose="020B0604020202020204" pitchFamily="34" charset="0"/>
              </a:rPr>
              <a:t>Family violence across the lifespan: </a:t>
            </a:r>
            <a:r>
              <a:rPr lang="en-US" sz="14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US" sz="1400" i="1" dirty="0">
                <a:latin typeface="Calibri" panose="020F0502020204030204" pitchFamily="34" charset="0"/>
                <a:cs typeface="Arial" panose="020B0604020202020204" pitchFamily="34" charset="0"/>
              </a:rPr>
              <a:t>introduction</a:t>
            </a: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 (3rd ed.). Los Angeles, CA: Sage Publications, Inc</a:t>
            </a:r>
            <a:r>
              <a:rPr lang="en-U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Family Violence: Legal, Medical, and Social Perspectives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Wallace, H. (1996). </a:t>
            </a:r>
            <a:r>
              <a:rPr lang="en-US" sz="1400" i="1" dirty="0">
                <a:latin typeface="Calibri" panose="020F0502020204030204" pitchFamily="34" charset="0"/>
                <a:cs typeface="Arial" panose="020B0604020202020204" pitchFamily="34" charset="0"/>
              </a:rPr>
              <a:t>Family violence: </a:t>
            </a:r>
            <a:r>
              <a:rPr lang="en-US" sz="14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Legal</a:t>
            </a:r>
            <a:r>
              <a:rPr lang="en-US" sz="1400" i="1" dirty="0">
                <a:latin typeface="Calibri" panose="020F0502020204030204" pitchFamily="34" charset="0"/>
                <a:cs typeface="Arial" panose="020B0604020202020204" pitchFamily="34" charset="0"/>
              </a:rPr>
              <a:t>, medical, and social perspectives</a:t>
            </a: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 (6th ed.). Boston: </a:t>
            </a:r>
            <a:r>
              <a:rPr lang="en-US" sz="1400" dirty="0" err="1">
                <a:latin typeface="Calibri" panose="020F0502020204030204" pitchFamily="34" charset="0"/>
                <a:cs typeface="Arial" panose="020B0604020202020204" pitchFamily="34" charset="0"/>
              </a:rPr>
              <a:t>Allyn</a:t>
            </a: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 and Bacon.</a:t>
            </a:r>
            <a:endParaRPr lang="en-US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DV101: Dynamics of Domestic Violence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http://training.familyvio.csw.fsu.edu/manuals/dv101/index.php?content=index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Futures Without Violence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http://www.futureswithoutviolence.org/content/action_center/detail/754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Center for Disease Control: Intimate Partner Violence</a:t>
            </a:r>
          </a:p>
          <a:p>
            <a:pPr lvl="1"/>
            <a:r>
              <a:rPr lang="en-US" sz="1400" u="sng" dirty="0">
                <a:latin typeface="Calibri" panose="020F050202020403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1400" u="sng" dirty="0" smtClean="0">
                <a:latin typeface="Calibri" panose="020F0502020204030204" pitchFamily="34" charset="0"/>
                <a:cs typeface="Arial" panose="020B0604020202020204" pitchFamily="34" charset="0"/>
                <a:hlinkClick r:id="rId2"/>
              </a:rPr>
              <a:t>www.cdc.gov/violenceprevention/intimatepartnerviolence/index.html</a:t>
            </a:r>
            <a:endParaRPr lang="en-US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Center for Disease Control: Fact Sheet</a:t>
            </a:r>
          </a:p>
          <a:p>
            <a:pPr lvl="1"/>
            <a:r>
              <a:rPr lang="en-US" sz="1400" u="sng" dirty="0"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400" u="sng" dirty="0" smtClean="0"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www.cdc.gov/violenceprevention/pdf/ipv_factsheet2012-a.pdf</a:t>
            </a:r>
            <a:endParaRPr lang="en-US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NISVS 2010 Summary Report</a:t>
            </a:r>
          </a:p>
          <a:p>
            <a:pPr lvl="1"/>
            <a:r>
              <a:rPr lang="en-US" sz="1400" u="sng" dirty="0"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http://www.cdc.gov/violenceprevention/pdf/nisvs_executive_summary-a.pdf</a:t>
            </a:r>
            <a:endParaRPr lang="en-US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National Coalition Against Domestic Violence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http://www.ncadv.org/protectyourself/MyPersonalSafetyPlan_131.html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Center 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for Relationship Abuse Awareness</a:t>
            </a:r>
          </a:p>
          <a:p>
            <a:pPr lvl="1"/>
            <a:r>
              <a:rPr lang="en-US" sz="1400" u="sng" dirty="0">
                <a:latin typeface="Calibri" panose="020F0502020204030204" pitchFamily="34" charset="0"/>
                <a:cs typeface="Arial" panose="020B0604020202020204" pitchFamily="34" charset="0"/>
                <a:hlinkClick r:id="rId5"/>
              </a:rPr>
              <a:t>http://stoprelationshipabuse.org/educated/types-of-abuse/sexual-abuse</a:t>
            </a:r>
            <a:r>
              <a:rPr lang="en-US" sz="1400" u="sng" dirty="0" smtClean="0">
                <a:latin typeface="Calibri" panose="020F050202020403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en-US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41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19350"/>
            <a:ext cx="9144000" cy="13144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You Have Completed the</a:t>
            </a:r>
            <a:b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 Basic Training!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nationaltoolkit.csw.fsu.edu/wp-content/themes/fsu-toolkit/images/home-mid-fsu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>
                  <a:alpha val="30196"/>
                </a:srgbClr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69" y="152399"/>
            <a:ext cx="22669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/>
              <a:t>42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741895"/>
            <a:ext cx="9144000" cy="111610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nationaltoolkit.csw.fsu.edu/wp-content/themes/fsu-toolkit/images/sponsors/verizon-2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5842747"/>
            <a:ext cx="5086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Objectives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(continued)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Understand the physical and mental health consequences of domestic violence.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Understand some of the reasons why victims stay. 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Learn ways to become part of the solution to end domestic violence in your community.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Understand myths associated with domestic violence.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Understand interventions to help domestic violence victims.</a:t>
            </a:r>
            <a:endParaRPr 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5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State Laws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47800"/>
            <a:ext cx="8229600" cy="2667001"/>
          </a:xfrm>
        </p:spPr>
        <p:txBody>
          <a:bodyPr anchor="ctr"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Every state defines domestic violence differently, pursuant to code or statute.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Every medical professional should be familiar with the state laws regarding domestic violence and any mandatory reporting laws.     </a:t>
            </a:r>
            <a:endParaRPr 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6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638800"/>
            <a:ext cx="7848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View our 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Resource Page for a list of state </a:t>
            </a:r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laws about domestic violence.</a:t>
            </a: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www.dvmedtraining.csw.fsu.edu/resources</a:t>
            </a: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Institute\AppData\Local\Microsoft\Windows\Temporary Internet Files\Content.IE5\IVJPW0YE\MC90044139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862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4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7" y="318247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What is domestic violence?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2667001"/>
            <a:ext cx="8229600" cy="3657600"/>
          </a:xfrm>
        </p:spPr>
        <p:txBody>
          <a:bodyPr anchor="ctr">
            <a:normAutofit/>
          </a:bodyPr>
          <a:lstStyle/>
          <a:p>
            <a:pPr lvl="1"/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It can happen to anyone regardless of race, age, education level, sexual orientation, occupation, religion, or gender.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omestic violence can occur in an intimate, co-habiting, dating, engagement, marriage, post-separation, or post-divorce relationship.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Some domestic violence acts are not considered crimes on their own, but all contribute to a pattern of behavior that seeks to control victims. </a:t>
            </a: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7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98" y="1447800"/>
            <a:ext cx="8458199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 descriptive, non-legal definition of domestic violence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is:</a:t>
            </a:r>
          </a:p>
          <a:p>
            <a:pPr marL="0" lvl="1" algn="ctr"/>
            <a:r>
              <a:rPr lang="en-US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“the </a:t>
            </a:r>
            <a:r>
              <a:rPr lang="en-US" sz="2000" b="1" i="1" dirty="0">
                <a:latin typeface="Calibri" panose="020F0502020204030204" pitchFamily="34" charset="0"/>
                <a:cs typeface="Arial" panose="020B0604020202020204" pitchFamily="34" charset="0"/>
              </a:rPr>
              <a:t>pattern of abusive behavior in any relationship that is used by one partner to gain or maintain power and control over another partner</a:t>
            </a:r>
            <a:r>
              <a:rPr lang="en-US" sz="20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.”</a:t>
            </a:r>
            <a:endParaRPr lang="en-US" sz="2000" b="1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295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The Public Health Crisis of </a:t>
            </a:r>
            <a:b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Domestic Violence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38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According to the US Centers for Disease Control:</a:t>
            </a:r>
          </a:p>
          <a:p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24 people per minute are victims of rape, physical violence, or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stalking.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More than 1 in 3 women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and 1 in 4 men have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experienced rape, physical violence, and/or stalking by an intimate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partner.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1 in 10 women have been raped by an intimate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partner.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in 4 women experience severe physical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violence.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10.7% of women are stalked by an intimate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partner.</a:t>
            </a:r>
            <a:endParaRPr lang="en-US" dirty="0" smtClean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8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2192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The Public Health Crisis of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Domestic Violence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(continued)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400050"/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Nearly half of </a:t>
            </a: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all female victims are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psychologically </a:t>
            </a: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abused.</a:t>
            </a:r>
          </a:p>
          <a:p>
            <a:pPr marL="400050"/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 10 women who have experienced rape, physical violence, and/or stalking reported at least 1 impact: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Fear, concern for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safety, PTSD, </a:t>
            </a:r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need for health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care, injury, contacting crisis hotline, need for housing, advocate services, legal services, missed work or </a:t>
            </a:r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school.</a:t>
            </a:r>
          </a:p>
          <a:p>
            <a:pPr marL="400050"/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Victims of severe domestic violence collectively lose nearly 8 million days of paid work.</a:t>
            </a:r>
          </a:p>
          <a:p>
            <a:pPr marL="400050"/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2010 1,095 women were murdered by an intimate </a:t>
            </a: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partner.</a:t>
            </a:r>
            <a:endParaRPr lang="en-US" sz="2400" dirty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F07-85A4-4935-8710-0CE9DDA07A74}" type="slidenum">
              <a:rPr lang="en-US" smtClean="0">
                <a:latin typeface="Calibri" panose="020F0502020204030204" pitchFamily="34" charset="0"/>
              </a:rPr>
              <a:t>9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 template">
  <a:themeElements>
    <a:clrScheme name="Custom 1">
      <a:dk1>
        <a:srgbClr val="CDC092"/>
      </a:dk1>
      <a:lt1>
        <a:srgbClr val="540115"/>
      </a:lt1>
      <a:dk2>
        <a:srgbClr val="540115"/>
      </a:dk2>
      <a:lt2>
        <a:srgbClr val="CDC092"/>
      </a:lt2>
      <a:accent1>
        <a:srgbClr val="540115"/>
      </a:accent1>
      <a:accent2>
        <a:srgbClr val="CDC092"/>
      </a:accent2>
      <a:accent3>
        <a:srgbClr val="540115"/>
      </a:accent3>
      <a:accent4>
        <a:srgbClr val="FFFFFF"/>
      </a:accent4>
      <a:accent5>
        <a:srgbClr val="000000"/>
      </a:accent5>
      <a:accent6>
        <a:srgbClr val="540115"/>
      </a:accent6>
      <a:hlink>
        <a:srgbClr val="CDC092"/>
      </a:hlink>
      <a:folHlink>
        <a:srgbClr val="540115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 template</Template>
  <TotalTime>2951</TotalTime>
  <Words>3653</Words>
  <Application>Microsoft Office PowerPoint</Application>
  <PresentationFormat>On-screen Show (4:3)</PresentationFormat>
  <Paragraphs>457</Paragraphs>
  <Slides>42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FR template</vt:lpstr>
      <vt:lpstr>Introduction to Domestic Violence:  One Hour Training  for Medical Professionals</vt:lpstr>
      <vt:lpstr>Overview</vt:lpstr>
      <vt:lpstr>Overview (continued)</vt:lpstr>
      <vt:lpstr>Objectives</vt:lpstr>
      <vt:lpstr>Objectives (continued)</vt:lpstr>
      <vt:lpstr>State Laws</vt:lpstr>
      <vt:lpstr>What is domestic violence?</vt:lpstr>
      <vt:lpstr>The Public Health Crisis of  Domestic Violence</vt:lpstr>
      <vt:lpstr>The Public Health Crisis of  Domestic Violence (continued)</vt:lpstr>
      <vt:lpstr>The Financial Cost of  Domestic Violence</vt:lpstr>
      <vt:lpstr>Affects on Children Who Witness Domestic Violence </vt:lpstr>
      <vt:lpstr>Affects on Children Who Witness Domestic Violence (continued)</vt:lpstr>
      <vt:lpstr>Rebutting Myths</vt:lpstr>
      <vt:lpstr>Rebutting Myths (continued)</vt:lpstr>
      <vt:lpstr>Abuser Behaviors</vt:lpstr>
      <vt:lpstr>Different Types of Domestic Violence</vt:lpstr>
      <vt:lpstr>Physical Abuse</vt:lpstr>
      <vt:lpstr>Psychological/Emotional Abuse</vt:lpstr>
      <vt:lpstr>Sexual Abuse</vt:lpstr>
      <vt:lpstr>Defining Sexual Assault and Rape</vt:lpstr>
      <vt:lpstr>Economic/Financial Abuse</vt:lpstr>
      <vt:lpstr>Verbal Abuse</vt:lpstr>
      <vt:lpstr>Stalking</vt:lpstr>
      <vt:lpstr>Cyber-stalking</vt:lpstr>
      <vt:lpstr>Common Characteristics of Abusers</vt:lpstr>
      <vt:lpstr>Common Characteristics of Victims</vt:lpstr>
      <vt:lpstr>Domestic Violence:  Often About Power and Control</vt:lpstr>
      <vt:lpstr>Consequences of  Domestic Violence</vt:lpstr>
      <vt:lpstr>Why Some Victims Stay with Abusers</vt:lpstr>
      <vt:lpstr>Why Some Victims Stay with Abusers</vt:lpstr>
      <vt:lpstr>Victim Coping Mechanisms </vt:lpstr>
      <vt:lpstr>Avoiding Negative Reactions to Victims Who Don’t Leave</vt:lpstr>
      <vt:lpstr>Why Blaming the Victim is Wrong</vt:lpstr>
      <vt:lpstr>Prevention of  Domestic Violence</vt:lpstr>
      <vt:lpstr>Prevention:  What Medical Professionals Can Do</vt:lpstr>
      <vt:lpstr>Prevention:  What Medical Professionals Can Do (continued)</vt:lpstr>
      <vt:lpstr>PowerPoint Presentation</vt:lpstr>
      <vt:lpstr>PowerPoint Presentation</vt:lpstr>
      <vt:lpstr>The National Domestic Violence Hotline</vt:lpstr>
      <vt:lpstr>Conclusion</vt:lpstr>
      <vt:lpstr>References</vt:lpstr>
      <vt:lpstr>You Have Completed the  Basic Training!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Institute</dc:creator>
  <cp:lastModifiedBy>emaselli</cp:lastModifiedBy>
  <cp:revision>236</cp:revision>
  <cp:lastPrinted>2013-10-23T17:39:34Z</cp:lastPrinted>
  <dcterms:created xsi:type="dcterms:W3CDTF">2013-10-10T14:24:41Z</dcterms:created>
  <dcterms:modified xsi:type="dcterms:W3CDTF">2014-01-27T13:58:47Z</dcterms:modified>
</cp:coreProperties>
</file>